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8" r:id="rId2"/>
    <p:sldId id="259" r:id="rId3"/>
    <p:sldId id="279" r:id="rId4"/>
    <p:sldId id="286" r:id="rId5"/>
    <p:sldId id="285" r:id="rId6"/>
    <p:sldId id="264" r:id="rId7"/>
    <p:sldId id="267" r:id="rId8"/>
    <p:sldId id="265" r:id="rId9"/>
    <p:sldId id="268" r:id="rId10"/>
    <p:sldId id="283" r:id="rId11"/>
    <p:sldId id="269" r:id="rId12"/>
    <p:sldId id="271" r:id="rId13"/>
    <p:sldId id="270" r:id="rId14"/>
    <p:sldId id="284" r:id="rId15"/>
    <p:sldId id="274" r:id="rId16"/>
    <p:sldId id="275" r:id="rId17"/>
    <p:sldId id="277" r:id="rId18"/>
    <p:sldId id="278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67" autoAdjust="0"/>
  </p:normalViewPr>
  <p:slideViewPr>
    <p:cSldViewPr snapToGrid="0" snapToObjects="1"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69991-ABA2-CB44-B7D6-289BA932488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BB2A6-5960-C949-9C10-69599532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9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1CCF927-6410-4F81-95BB-5B3B137397FF}" type="datetime4">
              <a:rPr lang="en-US" smtClean="0">
                <a:solidFill>
                  <a:prstClr val="black"/>
                </a:solidFill>
                <a:latin typeface="Calibri"/>
              </a:rPr>
              <a:pPr/>
              <a:t>June 16, 2022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El Paso 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8559-D2FD-43BB-A70C-E342C27D45F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336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August 19, 2021</a:t>
            </a: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38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August 19,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816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August 19,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97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August 19, 2021</a:t>
            </a: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28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August 19,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930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August 19,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89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August 19,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80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August 19,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041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August 19,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79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August 19,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86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August 19,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74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68167" y="4767263"/>
            <a:ext cx="19481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  <a:latin typeface="Arial"/>
              </a:rPr>
              <a:t>August 19, 2021</a:t>
            </a: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03287" y="4767263"/>
            <a:ext cx="1167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9259" y="4767263"/>
            <a:ext cx="51754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" name="Picture 7" descr="wave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13" y="4090274"/>
            <a:ext cx="9254831" cy="117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4"/>
        </a:buClr>
        <a:buSzPct val="10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C000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eselections@epwater.or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aeselections@epwater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423677"/>
          </a:xfrm>
        </p:spPr>
        <p:txBody>
          <a:bodyPr>
            <a:normAutofit/>
          </a:bodyPr>
          <a:lstStyle/>
          <a:p>
            <a:r>
              <a:rPr lang="en-US" sz="2400" b="1" dirty="0"/>
              <a:t>RFS 57-22</a:t>
            </a:r>
            <a:br>
              <a:rPr lang="en-US" sz="2400" b="1" dirty="0"/>
            </a:br>
            <a:r>
              <a:rPr lang="en-US" sz="2400" b="1" dirty="0"/>
              <a:t>Northwest Reclaimed Water System Master Plan 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095" y="2846405"/>
            <a:ext cx="6400800" cy="13144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Pre-Submittal Meeting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June 16, 2022</a:t>
            </a:r>
          </a:p>
        </p:txBody>
      </p:sp>
      <p:pic>
        <p:nvPicPr>
          <p:cNvPr id="4" name="Picture 3" descr="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49" y="499190"/>
            <a:ext cx="2544892" cy="104175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E91C2-CD82-4652-9093-8FB59B8F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rial"/>
              </a:rPr>
              <a:t>June 16,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B298D-0B19-450A-A780-9FBBFE77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C271D-6066-4425-B578-08477D0B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1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1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393"/>
            <a:ext cx="8229600" cy="657366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Northwest Reclaimed Water System Master Plan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6569"/>
            <a:ext cx="9144000" cy="3394472"/>
          </a:xfrm>
        </p:spPr>
        <p:txBody>
          <a:bodyPr>
            <a:normAutofit/>
          </a:bodyPr>
          <a:lstStyle/>
          <a:p>
            <a:r>
              <a:rPr lang="en-US" sz="1800" u="sng" dirty="0"/>
              <a:t>Project Approach (40 pts): </a:t>
            </a:r>
          </a:p>
          <a:p>
            <a:endParaRPr lang="en-US" sz="1800" dirty="0"/>
          </a:p>
          <a:p>
            <a:pPr lvl="1"/>
            <a:r>
              <a:rPr lang="en-US" sz="1400" dirty="0"/>
              <a:t>Provide a brief discussion on proposed technical solutions to the condition, hydraulics, risk, and cost to the project. Provide suggestions of various alternatives. A firm will be evaluated on its ability to address the project issues and objectives.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rial"/>
              </a:rPr>
              <a:t>June 16,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10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135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rial"/>
              </a:rPr>
              <a:t>June 16,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11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AC61019-6DA4-4B36-A0C1-05292763B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45" y="548436"/>
            <a:ext cx="5332781" cy="4249673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Proposed Project Team And Team Member Experience (35 Points)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Team Organization  Chart</a:t>
            </a:r>
          </a:p>
          <a:p>
            <a:pPr lvl="1"/>
            <a:r>
              <a:rPr lang="en-US" sz="1800" dirty="0"/>
              <a:t>Relationship between members and firms</a:t>
            </a:r>
          </a:p>
          <a:p>
            <a:pPr lvl="1"/>
            <a:r>
              <a:rPr lang="en-US" sz="1800" dirty="0" err="1"/>
              <a:t>EPWater</a:t>
            </a:r>
            <a:r>
              <a:rPr lang="en-US" sz="1800" dirty="0"/>
              <a:t> shall be included on the organization chart</a:t>
            </a:r>
          </a:p>
          <a:p>
            <a:pPr lvl="1"/>
            <a:r>
              <a:rPr lang="en-US" sz="1800" dirty="0"/>
              <a:t>Use Exhibit A Item B 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33833" y="85145"/>
            <a:ext cx="6068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7A700"/>
              </a:buClr>
            </a:pPr>
            <a:r>
              <a:rPr lang="en-US" sz="2000" dirty="0">
                <a:solidFill>
                  <a:prstClr val="black"/>
                </a:solidFill>
              </a:rPr>
              <a:t>Northwest Reclaimed Water System Master Plan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DE15D0-6035-4CBD-9F02-E95A7746A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061" y="548436"/>
            <a:ext cx="3080212" cy="37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89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rial"/>
              </a:rPr>
              <a:t>June 16,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12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DCBB9B-2DF0-4A34-96DC-21FFEAF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" y="579308"/>
            <a:ext cx="4206240" cy="4112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/>
              <a:t>Team Member Experience</a:t>
            </a:r>
          </a:p>
          <a:p>
            <a:pPr marL="0" indent="0">
              <a:buNone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Resume/ education, registration, certification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Role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Availability to the project Qualification and Experience</a:t>
            </a:r>
          </a:p>
          <a:p>
            <a:pPr marL="460375" lvl="2" indent="285750"/>
            <a:r>
              <a:rPr lang="en-US" sz="1800" dirty="0"/>
              <a:t>Firm Profile of sub-consultants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3561" y="51372"/>
            <a:ext cx="593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7A700"/>
              </a:buClr>
            </a:pPr>
            <a:r>
              <a:rPr lang="en-US" sz="2000" dirty="0">
                <a:solidFill>
                  <a:prstClr val="black"/>
                </a:solidFill>
              </a:rPr>
              <a:t>Northwest Reclaimed Water System Master Plan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E9E5B5-3CED-4880-983B-322EAA841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044" y="512597"/>
            <a:ext cx="3234485" cy="38823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241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rial"/>
              </a:rPr>
              <a:t>June 16,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13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13B43B-75A6-4BA1-9FF8-0F70E05B8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6851"/>
            <a:ext cx="5230337" cy="4220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/>
              <a:t>Past Project Experience (20 Points)</a:t>
            </a:r>
          </a:p>
          <a:p>
            <a:pPr marL="0" indent="0" algn="ctr">
              <a:buNone/>
            </a:pPr>
            <a:endParaRPr lang="en-US" sz="1800" dirty="0"/>
          </a:p>
          <a:p>
            <a:pPr lvl="1"/>
            <a:r>
              <a:rPr lang="en-US" sz="1800" dirty="0"/>
              <a:t>Four (4) projects required (past ten years)</a:t>
            </a:r>
          </a:p>
          <a:p>
            <a:pPr lvl="1"/>
            <a:r>
              <a:rPr lang="en-US" sz="1800" dirty="0"/>
              <a:t>Project descriptions: name, owner, location, cost, completion, team members involved, their role</a:t>
            </a:r>
          </a:p>
          <a:p>
            <a:pPr lvl="1"/>
            <a:r>
              <a:rPr lang="en-US" sz="1800" dirty="0"/>
              <a:t>Each project experience can scope up to 5 points each</a:t>
            </a: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BBF0147F-152E-4AC4-8D02-C4CB6F0A0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290" y="419746"/>
            <a:ext cx="3661914" cy="39689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6831" y="41178"/>
            <a:ext cx="523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7A700"/>
              </a:buClr>
            </a:pPr>
            <a:r>
              <a:rPr lang="en-US" dirty="0">
                <a:solidFill>
                  <a:prstClr val="black"/>
                </a:solidFill>
              </a:rPr>
              <a:t>Northwest Reclaimed Water System Master Plan </a:t>
            </a:r>
          </a:p>
        </p:txBody>
      </p:sp>
    </p:spTree>
    <p:extLst>
      <p:ext uri="{BB962C8B-B14F-4D97-AF65-F5344CB8AC3E}">
        <p14:creationId xmlns:p14="http://schemas.microsoft.com/office/powerpoint/2010/main" val="291992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rial"/>
              </a:rPr>
              <a:t>June 16,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14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13B43B-75A6-4BA1-9FF8-0F70E05B8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6851"/>
            <a:ext cx="5230337" cy="4220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/>
              <a:t>Firm Availability  (5 Points)</a:t>
            </a:r>
          </a:p>
          <a:p>
            <a:pPr marL="0" indent="0" algn="ctr">
              <a:buNone/>
            </a:pPr>
            <a:endParaRPr lang="en-US" sz="1800" dirty="0"/>
          </a:p>
          <a:p>
            <a:pPr lvl="1"/>
            <a:r>
              <a:rPr lang="en-US" sz="1800" dirty="0"/>
              <a:t>Provide list of all contracts with EP Water </a:t>
            </a:r>
          </a:p>
          <a:p>
            <a:pPr lvl="2"/>
            <a:r>
              <a:rPr lang="en-US" sz="1400" dirty="0"/>
              <a:t>Project Phase </a:t>
            </a:r>
          </a:p>
          <a:p>
            <a:pPr lvl="2"/>
            <a:r>
              <a:rPr lang="en-US" sz="1400" dirty="0"/>
              <a:t>Firm Project Manager Name </a:t>
            </a:r>
          </a:p>
          <a:p>
            <a:pPr lvl="2"/>
            <a:r>
              <a:rPr lang="en-US" sz="1400" dirty="0"/>
              <a:t>Contract Value </a:t>
            </a:r>
          </a:p>
          <a:p>
            <a:pPr lvl="2"/>
            <a:r>
              <a:rPr lang="en-US" sz="1400" dirty="0"/>
              <a:t>Percent Completed </a:t>
            </a:r>
          </a:p>
          <a:p>
            <a:pPr lvl="2"/>
            <a:r>
              <a:rPr lang="en-US" sz="1400" dirty="0"/>
              <a:t>For On-Call contracts, </a:t>
            </a:r>
            <a:br>
              <a:rPr lang="en-US" sz="1400" dirty="0"/>
            </a:br>
            <a:r>
              <a:rPr lang="en-US" sz="1400" dirty="0"/>
              <a:t>list only active task orders </a:t>
            </a: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56831" y="41178"/>
            <a:ext cx="523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7A700"/>
              </a:buClr>
            </a:pPr>
            <a:r>
              <a:rPr lang="en-US" dirty="0">
                <a:solidFill>
                  <a:prstClr val="black"/>
                </a:solidFill>
              </a:rPr>
              <a:t>Northwest Reclaimed Water System Master Plan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D7AE7-EFF6-4520-9A1F-2081E607A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744" y="642450"/>
            <a:ext cx="3029085" cy="36837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0621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rial"/>
              </a:rPr>
              <a:t>June 16,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15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892610-F312-44B5-9C1F-F59DBF83C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558034"/>
            <a:ext cx="4303080" cy="3902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/>
              <a:t>Project References Form</a:t>
            </a:r>
          </a:p>
          <a:p>
            <a:pPr marL="0" indent="0" algn="ctr">
              <a:buNone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List the name of the </a:t>
            </a:r>
            <a:r>
              <a:rPr lang="en-US" sz="1800" u="sng" dirty="0"/>
              <a:t>two</a:t>
            </a:r>
            <a:r>
              <a:rPr lang="en-US" sz="1800" dirty="0"/>
              <a:t> public or private agencies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PRF must be submitted directly by the agency providing the references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Email to: </a:t>
            </a:r>
            <a:r>
              <a:rPr lang="en-US" sz="1800" b="1" dirty="0">
                <a:solidFill>
                  <a:srgbClr val="FF0000"/>
                </a:solidFill>
              </a:rPr>
              <a:t>aeselections@epwater.org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995036" y="119270"/>
            <a:ext cx="515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7A700"/>
              </a:buClr>
            </a:pPr>
            <a:r>
              <a:rPr lang="en-US" dirty="0">
                <a:solidFill>
                  <a:prstClr val="black"/>
                </a:solidFill>
              </a:rPr>
              <a:t>Northwest Reclaimed Water System Master Plan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E9854F-9A9C-4027-97F8-7B29AF6B1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622" y="558034"/>
            <a:ext cx="3206805" cy="38824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5498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rial"/>
              </a:rPr>
              <a:t>June 16,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16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08D042-A954-464A-9327-2E90A2758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0111"/>
            <a:ext cx="9056218" cy="4259672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r>
              <a:rPr lang="en-US" sz="1800" dirty="0"/>
              <a:t>Request For Submittals Shall Be Limited To The Listed Information Below:</a:t>
            </a:r>
          </a:p>
          <a:p>
            <a:pPr lvl="1"/>
            <a:r>
              <a:rPr lang="en-US" sz="1800" dirty="0"/>
              <a:t>Cover Page (One Page)</a:t>
            </a:r>
          </a:p>
          <a:p>
            <a:pPr lvl="1"/>
            <a:r>
              <a:rPr lang="en-US" sz="1800" dirty="0"/>
              <a:t>Cover Letter (One Page)</a:t>
            </a:r>
          </a:p>
          <a:p>
            <a:pPr lvl="1"/>
            <a:r>
              <a:rPr lang="en-US" sz="1800" dirty="0"/>
              <a:t>Project Approach (five pages)</a:t>
            </a:r>
          </a:p>
          <a:p>
            <a:pPr lvl="1"/>
            <a:r>
              <a:rPr lang="en-US" sz="1800" dirty="0"/>
              <a:t>Minimum Qualification and Technical Competence (Use Exhibit A, Part A)</a:t>
            </a:r>
          </a:p>
          <a:p>
            <a:pPr lvl="1"/>
            <a:r>
              <a:rPr lang="en-US" sz="1800" dirty="0"/>
              <a:t>Proposed Team And Team Member Experience (Use Exhibit A, Part B)</a:t>
            </a:r>
          </a:p>
          <a:p>
            <a:pPr lvl="1"/>
            <a:r>
              <a:rPr lang="en-US" sz="1800" dirty="0"/>
              <a:t>Past Project Experience  (Use Exhibit A, Part C)</a:t>
            </a:r>
          </a:p>
          <a:p>
            <a:pPr lvl="1"/>
            <a:r>
              <a:rPr lang="en-US" sz="1800" dirty="0"/>
              <a:t>Firm Availability (Use Exhibit A, Part D)</a:t>
            </a:r>
          </a:p>
          <a:p>
            <a:pPr lvl="1"/>
            <a:r>
              <a:rPr lang="en-US" sz="1800" dirty="0"/>
              <a:t>List of Agencies &amp; Project Reference Form (Use Exhibit A Part E &amp; Exhibit B)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800" dirty="0"/>
              <a:t>SOQ Shall Be Submitted Via Email To </a:t>
            </a:r>
            <a:r>
              <a:rPr lang="en-US" sz="1800" b="1" dirty="0">
                <a:solidFill>
                  <a:srgbClr val="FF0000"/>
                </a:solidFill>
                <a:hlinkClick r:id="rId2"/>
              </a:rPr>
              <a:t>aeselections@epwater.org</a:t>
            </a:r>
            <a:r>
              <a:rPr lang="en-US" sz="1800" dirty="0"/>
              <a:t>.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800" dirty="0"/>
              <a:t>PDF File Size Shall Be No More Than 10 Megabytes. Download links are not acceptable for submittal. </a:t>
            </a:r>
          </a:p>
          <a:p>
            <a:pPr lvl="1"/>
            <a:endParaRPr lang="en-US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898EB8-D4ED-480E-9A77-DCB3B937B977}"/>
              </a:ext>
            </a:extLst>
          </p:cNvPr>
          <p:cNvSpPr txBox="1"/>
          <p:nvPr/>
        </p:nvSpPr>
        <p:spPr>
          <a:xfrm>
            <a:off x="2502975" y="83607"/>
            <a:ext cx="4209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Required Information and Format</a:t>
            </a:r>
          </a:p>
        </p:txBody>
      </p:sp>
    </p:spTree>
    <p:extLst>
      <p:ext uri="{BB962C8B-B14F-4D97-AF65-F5344CB8AC3E}">
        <p14:creationId xmlns:p14="http://schemas.microsoft.com/office/powerpoint/2010/main" val="3945681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rial"/>
              </a:rPr>
              <a:t>June 16,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17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D4077-B3A7-4519-9715-3C561D35C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89" y="1492300"/>
            <a:ext cx="7830921" cy="27432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1DDFA6-F3B1-4B41-B81D-5FB72D0F534F}"/>
              </a:ext>
            </a:extLst>
          </p:cNvPr>
          <p:cNvSpPr txBox="1">
            <a:spLocks/>
          </p:cNvSpPr>
          <p:nvPr/>
        </p:nvSpPr>
        <p:spPr>
          <a:xfrm>
            <a:off x="596188" y="1618343"/>
            <a:ext cx="7929677" cy="912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C000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To receive newsletters notification for this RFS, subscribe at EPWater Website:</a:t>
            </a:r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https://www.epwater.org/business_center/purchasing_overview/bids/sign_up___bids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en-US" b="1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5569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rial"/>
              </a:rPr>
              <a:t>June 16,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18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DF0A87-500D-4835-BF86-CF1E047F8E51}"/>
              </a:ext>
            </a:extLst>
          </p:cNvPr>
          <p:cNvSpPr txBox="1">
            <a:spLocks/>
          </p:cNvSpPr>
          <p:nvPr/>
        </p:nvSpPr>
        <p:spPr>
          <a:xfrm>
            <a:off x="457200" y="490119"/>
            <a:ext cx="8229600" cy="3577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C000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QUESTIONS?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b="1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aeselections@epwater.org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947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rial"/>
              </a:rPr>
              <a:t>June 16,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2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15BCC0D-7AF0-4BD3-B908-8C981AAA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 sz="2800" dirty="0"/>
              <a:t>Housekeeping Rules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22B14F-CA79-4039-83C3-CE7502F16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This meeting will be recorded. I will begin the recording now.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Please put your name and contact information to document attendance for this meeting in the chat box 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Please mute your mic if you are not speaking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Use the raise hand  feature if you wish to speak or ask a question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You can also use the chat feature to ask a question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5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7554"/>
          </a:xfrm>
        </p:spPr>
        <p:txBody>
          <a:bodyPr>
            <a:normAutofit/>
          </a:bodyPr>
          <a:lstStyle/>
          <a:p>
            <a:r>
              <a:rPr lang="en-US" sz="2400" dirty="0"/>
              <a:t>Northwest Reclaimed Water System Master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7555"/>
            <a:ext cx="4854388" cy="3573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/>
              <a:t>Background Information</a:t>
            </a:r>
          </a:p>
          <a:p>
            <a:pPr marL="0" indent="0" algn="just">
              <a:buNone/>
            </a:pPr>
            <a:r>
              <a:rPr lang="en-US" sz="1600" b="0" i="0" u="none" strike="noStrike" baseline="0" dirty="0" err="1">
                <a:solidFill>
                  <a:srgbClr val="000000"/>
                </a:solidFill>
              </a:rPr>
              <a:t>EPWater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 has been delivering reclaimed water to the community since 1963. The northwest reclaimed water system is used to supply irrigation water to the </a:t>
            </a:r>
            <a:r>
              <a:rPr lang="en-US" sz="1600" b="0" i="0" u="none" strike="noStrike" baseline="0" dirty="0" err="1">
                <a:solidFill>
                  <a:srgbClr val="000000"/>
                </a:solidFill>
              </a:rPr>
              <a:t>EPWater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 customers on the west side of the city. The reclaimed water is used to irrigate golf courses, city parks, school grounds, apartment landscapes, construction, and industrial sites. </a:t>
            </a:r>
            <a:r>
              <a:rPr lang="en-US" sz="1600" b="0" i="0" u="none" strike="noStrike" baseline="0" dirty="0" err="1">
                <a:solidFill>
                  <a:srgbClr val="000000"/>
                </a:solidFill>
              </a:rPr>
              <a:t>EPWater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 has recently completed the coating and structural inspection for the steel reclaimed water ground storage tanks at Coronado Country Club I and III, Fred Miller, and Mesa Hills. </a:t>
            </a:r>
            <a:endParaRPr lang="en-US" sz="16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rial"/>
              </a:rPr>
              <a:t>June 16,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3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1F85C0-C3AF-4DEB-BE35-A6F5F3C22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809" y="549118"/>
            <a:ext cx="3474991" cy="38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5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7554"/>
          </a:xfrm>
        </p:spPr>
        <p:txBody>
          <a:bodyPr>
            <a:normAutofit/>
          </a:bodyPr>
          <a:lstStyle/>
          <a:p>
            <a:r>
              <a:rPr lang="en-US" sz="2400" dirty="0"/>
              <a:t>Northwest Reclaimed Water System Master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6841"/>
            <a:ext cx="9144000" cy="40391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                                  </a:t>
            </a:r>
            <a:r>
              <a:rPr lang="en-US" sz="2000" u="sng" dirty="0"/>
              <a:t>Northwest Reclaimed System General Map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rial"/>
              </a:rPr>
              <a:t>June 16,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4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785C7D-2004-43BB-8BAE-3DA24649D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276" y="1019617"/>
            <a:ext cx="6716806" cy="34989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76BC10-E025-4F6E-8969-F8BC1CC7757D}"/>
              </a:ext>
            </a:extLst>
          </p:cNvPr>
          <p:cNvSpPr txBox="1"/>
          <p:nvPr/>
        </p:nvSpPr>
        <p:spPr>
          <a:xfrm>
            <a:off x="0" y="1608976"/>
            <a:ext cx="2783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Reservoir </a:t>
            </a:r>
          </a:p>
          <a:p>
            <a:r>
              <a:rPr lang="en-US" dirty="0"/>
              <a:t>Pump Station</a:t>
            </a:r>
          </a:p>
          <a:p>
            <a:r>
              <a:rPr lang="en-US" dirty="0"/>
              <a:t>Pipeline  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8E692328-AE23-470C-AC4E-2E1834D8151F}"/>
              </a:ext>
            </a:extLst>
          </p:cNvPr>
          <p:cNvSpPr/>
          <p:nvPr/>
        </p:nvSpPr>
        <p:spPr>
          <a:xfrm>
            <a:off x="1169895" y="1922930"/>
            <a:ext cx="302558" cy="255494"/>
          </a:xfrm>
          <a:prstGeom prst="star5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3ABCCEC4-2952-49D0-B614-CF2AB56823B9}"/>
              </a:ext>
            </a:extLst>
          </p:cNvPr>
          <p:cNvSpPr/>
          <p:nvPr/>
        </p:nvSpPr>
        <p:spPr>
          <a:xfrm>
            <a:off x="1536327" y="2209718"/>
            <a:ext cx="302559" cy="255494"/>
          </a:xfrm>
          <a:prstGeom prst="star5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D866E3-11FD-4ECB-A6A0-04C9BEEC5F09}"/>
              </a:ext>
            </a:extLst>
          </p:cNvPr>
          <p:cNvCxnSpPr>
            <a:cxnSpLocks/>
          </p:cNvCxnSpPr>
          <p:nvPr/>
        </p:nvCxnSpPr>
        <p:spPr>
          <a:xfrm>
            <a:off x="995082" y="2664239"/>
            <a:ext cx="47737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39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rial"/>
              </a:rPr>
              <a:t>June 16,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5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0BDC35-F042-45C7-BCA2-AC18EBFD8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8229600" cy="334950"/>
          </a:xfrm>
        </p:spPr>
        <p:txBody>
          <a:bodyPr>
            <a:noAutofit/>
          </a:bodyPr>
          <a:lstStyle/>
          <a:p>
            <a:r>
              <a:rPr lang="en-US" sz="2400" dirty="0"/>
              <a:t>Northwest Reclaimed Water System Master Plan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28F00D-2800-4395-B8D0-0CED34A12471}"/>
              </a:ext>
            </a:extLst>
          </p:cNvPr>
          <p:cNvSpPr txBox="1"/>
          <p:nvPr/>
        </p:nvSpPr>
        <p:spPr>
          <a:xfrm>
            <a:off x="63837" y="487557"/>
            <a:ext cx="8775363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765" marR="0" algn="just" eaLnBrk="0" hangingPunc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</a:pPr>
            <a:r>
              <a:rPr lang="en-US" sz="2000" u="sng" dirty="0">
                <a:ea typeface="Times New Roman" panose="02020603050405020304" pitchFamily="18" charset="0"/>
              </a:rPr>
              <a:t>Tentative Scope of work </a:t>
            </a:r>
          </a:p>
          <a:p>
            <a:pPr marL="310515" marR="0" indent="-285750" algn="just" eaLnBrk="0" hangingPunct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Perform demand analysis, </a:t>
            </a:r>
          </a:p>
          <a:p>
            <a:pPr marL="310515" marR="0" indent="-285750" algn="just" eaLnBrk="0" hangingPunct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Condition assessment of tanks, valves, appurtenances </a:t>
            </a:r>
          </a:p>
          <a:p>
            <a:pPr marL="310515" marR="0" indent="-285750" algn="just" eaLnBrk="0" hangingPunct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Condition assessment of above &amp; below-grade piping </a:t>
            </a:r>
          </a:p>
          <a:p>
            <a:pPr marL="310515" marR="0" indent="-285750" algn="just" eaLnBrk="0" hangingPunct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Condition assessment of electrical components </a:t>
            </a:r>
          </a:p>
          <a:p>
            <a:pPr marL="310515" marR="0" indent="-285750" algn="just" eaLnBrk="0" hangingPunct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Recommendations and plan to isolate tanks and pipelines </a:t>
            </a:r>
          </a:p>
          <a:p>
            <a:pPr marL="310515" marR="0" indent="-285750" algn="just" eaLnBrk="0" hangingPunct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Risk analysis &amp; Cathodic protection plan </a:t>
            </a:r>
          </a:p>
          <a:p>
            <a:pPr marL="310515" marR="0" indent="-285750" algn="just" eaLnBrk="0" hangingPunct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Development of Capital Improvement Plan </a:t>
            </a:r>
          </a:p>
          <a:p>
            <a:pPr marL="310515" marR="0" indent="-285750" algn="just" eaLnBrk="0" hangingPunct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4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rial"/>
              </a:rPr>
              <a:t>June 16,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6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0BDC35-F042-45C7-BCA2-AC18EBFD8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8229600" cy="334950"/>
          </a:xfrm>
        </p:spPr>
        <p:txBody>
          <a:bodyPr>
            <a:noAutofit/>
          </a:bodyPr>
          <a:lstStyle/>
          <a:p>
            <a:r>
              <a:rPr lang="en-US" sz="2400" dirty="0"/>
              <a:t>Northwest Reclaimed Water System Master Plan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28F00D-2800-4395-B8D0-0CED34A12471}"/>
              </a:ext>
            </a:extLst>
          </p:cNvPr>
          <p:cNvSpPr txBox="1"/>
          <p:nvPr/>
        </p:nvSpPr>
        <p:spPr>
          <a:xfrm>
            <a:off x="63837" y="487557"/>
            <a:ext cx="877536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765" marR="0" algn="just" eaLnBrk="0" hangingPunc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</a:pPr>
            <a:r>
              <a:rPr lang="en-US" sz="2000" u="sng" dirty="0">
                <a:ea typeface="Times New Roman" panose="02020603050405020304" pitchFamily="18" charset="0"/>
              </a:rPr>
              <a:t>Tentative Scope of Services </a:t>
            </a:r>
          </a:p>
          <a:p>
            <a:pPr marL="310515" marR="0" indent="-285750" algn="just" eaLnBrk="0" hangingPunct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Review available engineering reports, As-builts and provided hydraulic data </a:t>
            </a:r>
          </a:p>
          <a:p>
            <a:pPr marL="310515" marR="0" indent="-285750" algn="just" eaLnBrk="0" hangingPunct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Several Technical Memorandums will be required </a:t>
            </a:r>
          </a:p>
          <a:p>
            <a:pPr marL="310515" marR="0" indent="-285750" algn="just" eaLnBrk="0" hangingPunct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Project coordination and permitting </a:t>
            </a:r>
          </a:p>
          <a:p>
            <a:pPr marL="310515" marR="0" indent="-285750" algn="just" eaLnBrk="0" hangingPunct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Consideration of flexibility to future development and or impact on commercial development </a:t>
            </a:r>
          </a:p>
          <a:p>
            <a:pPr marL="310515" marR="0" indent="-285750" algn="just" eaLnBrk="0" hangingPunct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Coordination with </a:t>
            </a:r>
            <a:r>
              <a:rPr lang="en-US" dirty="0" err="1">
                <a:ea typeface="Times New Roman" panose="02020603050405020304" pitchFamily="18" charset="0"/>
              </a:rPr>
              <a:t>EPWater</a:t>
            </a:r>
            <a:r>
              <a:rPr lang="en-US" dirty="0">
                <a:ea typeface="Times New Roman" panose="02020603050405020304" pitchFamily="18" charset="0"/>
              </a:rPr>
              <a:t> Engineering, Operations, Maintenance staff, City and County entities, El Paso Independent School District, private owners, and others if necessary </a:t>
            </a:r>
          </a:p>
          <a:p>
            <a:pPr marL="310515" marR="0" indent="-285750" algn="just" eaLnBrk="0" hangingPunct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Field Data gathering; </a:t>
            </a:r>
          </a:p>
          <a:p>
            <a:pPr marL="310515" marR="0" indent="-285750" algn="just" eaLnBrk="0" hangingPunct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Prepare engineering opinion of probable construction costs </a:t>
            </a:r>
          </a:p>
        </p:txBody>
      </p:sp>
    </p:spTree>
    <p:extLst>
      <p:ext uri="{BB962C8B-B14F-4D97-AF65-F5344CB8AC3E}">
        <p14:creationId xmlns:p14="http://schemas.microsoft.com/office/powerpoint/2010/main" val="79741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rial"/>
              </a:rPr>
              <a:t>June 16,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7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0BDC35-F042-45C7-BCA2-AC18EBFD8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168"/>
            <a:ext cx="8229600" cy="76498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Northwest Reclaimed Water System Master Plan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RFS Schedule Dates</a:t>
            </a:r>
            <a:endParaRPr lang="en-US" sz="2000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469442-E78D-483A-AD03-B0F9202FA72A}"/>
              </a:ext>
            </a:extLst>
          </p:cNvPr>
          <p:cNvSpPr txBox="1"/>
          <p:nvPr/>
        </p:nvSpPr>
        <p:spPr>
          <a:xfrm>
            <a:off x="72887" y="1011191"/>
            <a:ext cx="8998226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-285750">
              <a:spcBef>
                <a:spcPts val="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5943600" algn="r"/>
              </a:tabLs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EPWater issues RFQ………………………………………….............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June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7, 2022</a:t>
            </a:r>
          </a:p>
          <a:p>
            <a:pPr marL="514350" marR="0" indent="-285750">
              <a:spcBef>
                <a:spcPts val="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5943600" algn="r"/>
              </a:tabLs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Non-Mandatory Pre-Submittal Meeting	………………………………June 16, 2022, at 3:00 P.M. (MST)</a:t>
            </a:r>
          </a:p>
          <a:p>
            <a:pPr marL="514350" marR="0" indent="-285750">
              <a:spcBef>
                <a:spcPts val="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5943600" algn="r"/>
              </a:tabLs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Deadline for Submission of Requests for Clarification…………......June 21, 2022, by 5:00 P.M. (MST)</a:t>
            </a:r>
          </a:p>
          <a:p>
            <a:pPr marL="514350" marR="0" indent="-285750">
              <a:spcBef>
                <a:spcPts val="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5943600" algn="r"/>
              </a:tabLs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EPWater provides Responses/Clarifications………………………...June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2022</a:t>
            </a:r>
          </a:p>
          <a:p>
            <a:pPr marL="514350" marR="0" indent="-285750">
              <a:spcBef>
                <a:spcPts val="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5943600" algn="r"/>
              </a:tabLst>
            </a:pPr>
            <a:r>
              <a:rPr lang="en-US" sz="1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Deadline for Submission of SOQ and PRF………………… ……….July </a:t>
            </a:r>
            <a:r>
              <a:rPr lang="en-US" sz="1400" u="sng" dirty="0"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2022, by 3:00 P.M. (MST)</a:t>
            </a:r>
          </a:p>
          <a:p>
            <a:pPr marL="514350" marR="0" indent="-285750">
              <a:spcBef>
                <a:spcPts val="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5943600" algn="r"/>
              </a:tabLs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Notify Selected Team Estimated Date………………………………...August 10, 2022</a:t>
            </a:r>
          </a:p>
          <a:p>
            <a:pPr marL="514350" marR="0" indent="-28575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tabLst>
                <a:tab pos="5943600" algn="r"/>
              </a:tabLs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Present to Board for Approval………………………………………….September 14, 2022</a:t>
            </a:r>
          </a:p>
        </p:txBody>
      </p:sp>
    </p:spTree>
    <p:extLst>
      <p:ext uri="{BB962C8B-B14F-4D97-AF65-F5344CB8AC3E}">
        <p14:creationId xmlns:p14="http://schemas.microsoft.com/office/powerpoint/2010/main" val="201400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rial"/>
              </a:rPr>
              <a:t>June 16,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8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B889CA-A815-4728-85C8-8CC7CC5E3011}"/>
              </a:ext>
            </a:extLst>
          </p:cNvPr>
          <p:cNvSpPr txBox="1">
            <a:spLocks/>
          </p:cNvSpPr>
          <p:nvPr/>
        </p:nvSpPr>
        <p:spPr>
          <a:xfrm>
            <a:off x="125896" y="1"/>
            <a:ext cx="8825594" cy="1050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7A700"/>
              </a:buClr>
            </a:pPr>
            <a:r>
              <a:rPr lang="en-US" sz="2000" dirty="0">
                <a:solidFill>
                  <a:prstClr val="black"/>
                </a:solidFill>
              </a:rPr>
              <a:t>Northwest Reclaimed Water System Master Plan </a:t>
            </a:r>
          </a:p>
          <a:p>
            <a:pPr>
              <a:buClr>
                <a:srgbClr val="F7A700"/>
              </a:buClr>
            </a:pPr>
            <a:r>
              <a:rPr lang="en-US" sz="2000" u="sng" dirty="0">
                <a:solidFill>
                  <a:prstClr val="black"/>
                </a:solidFill>
              </a:rPr>
              <a:t>Evaluation Process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4E9D6C6-ACFC-4E59-BAF1-FA5277C5B3D1}"/>
              </a:ext>
            </a:extLst>
          </p:cNvPr>
          <p:cNvSpPr txBox="1">
            <a:spLocks/>
          </p:cNvSpPr>
          <p:nvPr/>
        </p:nvSpPr>
        <p:spPr>
          <a:xfrm>
            <a:off x="291434" y="942448"/>
            <a:ext cx="8202856" cy="3225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C000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7A700"/>
              </a:buClr>
            </a:pPr>
            <a:endParaRPr lang="en-US" sz="3000" dirty="0">
              <a:solidFill>
                <a:prstClr val="black"/>
              </a:solidFill>
            </a:endParaRPr>
          </a:p>
          <a:p>
            <a:pPr marL="914400" lvl="1" indent="-457200">
              <a:buClr>
                <a:srgbClr val="F7A7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Minimum Qualifications                                              Pass/Fail</a:t>
            </a:r>
          </a:p>
          <a:p>
            <a:pPr marL="914400" lvl="1" indent="-457200">
              <a:buClr>
                <a:srgbClr val="F7A7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Project Approach                                                         40 pts </a:t>
            </a:r>
          </a:p>
          <a:p>
            <a:pPr marL="914400" lvl="1" indent="-457200">
              <a:buClr>
                <a:srgbClr val="F7A7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Proposed Project Team &amp; Team Experience               35 pts</a:t>
            </a:r>
          </a:p>
          <a:p>
            <a:pPr marL="914400" lvl="1" indent="-457200">
              <a:buClr>
                <a:srgbClr val="F7A7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Four (4) Past Project Experience 			             20 pts</a:t>
            </a:r>
          </a:p>
          <a:p>
            <a:pPr marL="914400" lvl="1" indent="-457200">
              <a:buClr>
                <a:srgbClr val="F7A7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Firm Availability                                                              5 pts </a:t>
            </a:r>
          </a:p>
          <a:p>
            <a:pPr marL="0" indent="0">
              <a:buNone/>
            </a:pPr>
            <a:r>
              <a:rPr lang="en-US" dirty="0"/>
              <a:t>			      								              </a:t>
            </a:r>
            <a:r>
              <a:rPr lang="en-US" sz="2600" b="1" dirty="0"/>
              <a:t>100 pts</a:t>
            </a:r>
          </a:p>
        </p:txBody>
      </p:sp>
    </p:spTree>
    <p:extLst>
      <p:ext uri="{BB962C8B-B14F-4D97-AF65-F5344CB8AC3E}">
        <p14:creationId xmlns:p14="http://schemas.microsoft.com/office/powerpoint/2010/main" val="300825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Arial"/>
              </a:rPr>
              <a:t>June 16,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Arial"/>
              </a:rPr>
              <a:t>El Paso 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7F8C-6090-3B47-93A0-72668CC794B4}" type="slidenum">
              <a:rPr lang="en-US" smtClean="0">
                <a:solidFill>
                  <a:prstClr val="white"/>
                </a:solidFill>
                <a:latin typeface="Arial"/>
              </a:rPr>
              <a:pPr/>
              <a:t>9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F7A893-80DC-4E21-9DF6-E35172159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5" y="645886"/>
            <a:ext cx="5532782" cy="3713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/>
              <a:t>Minimum Qualifications (pass/fail)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Firm shall contain registered PE’s in the State of Texas with eight (8) years minimum experience in developing water, wastewater, reclaimed, master plans </a:t>
            </a:r>
          </a:p>
          <a:p>
            <a:r>
              <a:rPr lang="en-US" sz="1600" dirty="0"/>
              <a:t>Firms must be registered in the State of Texas including subcontractors </a:t>
            </a:r>
          </a:p>
          <a:p>
            <a:r>
              <a:rPr lang="en-US" sz="1600" dirty="0"/>
              <a:t>Use Exhibit A Part A to provide this information </a:t>
            </a:r>
          </a:p>
          <a:p>
            <a:endParaRPr lang="en-US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1608775" y="102393"/>
            <a:ext cx="592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7A700"/>
              </a:buClr>
            </a:pPr>
            <a:r>
              <a:rPr lang="en-US" sz="2000" dirty="0">
                <a:solidFill>
                  <a:prstClr val="black"/>
                </a:solidFill>
              </a:rPr>
              <a:t>Northwest Reclaimed Water System Master Plan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DB2250-E9AC-4B89-B9D3-4B366F89B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417" y="645886"/>
            <a:ext cx="3210712" cy="376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526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l Paso Water color palette">
      <a:dk1>
        <a:sysClr val="windowText" lastClr="000000"/>
      </a:dk1>
      <a:lt1>
        <a:sysClr val="window" lastClr="FFFFFF"/>
      </a:lt1>
      <a:dk2>
        <a:srgbClr val="002F7D"/>
      </a:dk2>
      <a:lt2>
        <a:srgbClr val="EEECE1"/>
      </a:lt2>
      <a:accent1>
        <a:srgbClr val="0075A8"/>
      </a:accent1>
      <a:accent2>
        <a:srgbClr val="B3B1B1"/>
      </a:accent2>
      <a:accent3>
        <a:srgbClr val="646469"/>
      </a:accent3>
      <a:accent4>
        <a:srgbClr val="F7A700"/>
      </a:accent4>
      <a:accent5>
        <a:srgbClr val="A2402A"/>
      </a:accent5>
      <a:accent6>
        <a:srgbClr val="061B2B"/>
      </a:accent6>
      <a:hlink>
        <a:srgbClr val="6E3C2E"/>
      </a:hlink>
      <a:folHlink>
        <a:srgbClr val="D878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1139</Words>
  <Application>Microsoft Office PowerPoint</Application>
  <PresentationFormat>On-screen Show (16:9)</PresentationFormat>
  <Paragraphs>176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1_Office Theme</vt:lpstr>
      <vt:lpstr>RFS 57-22 Northwest Reclaimed Water System Master Plan </vt:lpstr>
      <vt:lpstr>Housekeeping Rules</vt:lpstr>
      <vt:lpstr>Northwest Reclaimed Water System Master Plan </vt:lpstr>
      <vt:lpstr>Northwest Reclaimed Water System Master Plan </vt:lpstr>
      <vt:lpstr>Northwest Reclaimed Water System Master Plan </vt:lpstr>
      <vt:lpstr>Northwest Reclaimed Water System Master Plan </vt:lpstr>
      <vt:lpstr>Northwest Reclaimed Water System Master Plan  RFS Schedule Dates</vt:lpstr>
      <vt:lpstr>PowerPoint Presentation</vt:lpstr>
      <vt:lpstr>PowerPoint Presentation</vt:lpstr>
      <vt:lpstr>Northwest Reclaimed Water System Master Plan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 Paso Water Utilities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Gretchen Byram</dc:creator>
  <cp:lastModifiedBy>Miguel Venegas</cp:lastModifiedBy>
  <cp:revision>195</cp:revision>
  <dcterms:created xsi:type="dcterms:W3CDTF">2018-01-03T20:57:12Z</dcterms:created>
  <dcterms:modified xsi:type="dcterms:W3CDTF">2022-06-16T21:11:18Z</dcterms:modified>
</cp:coreProperties>
</file>